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만든 이" initials="오전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72622-B7E6-44B1-91AA-D54536F253DC}" type="datetimeFigureOut">
              <a:rPr lang="ko-KR" altLang="en-US" smtClean="0"/>
              <a:t>2020-12-11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36DC5-BDAB-4C82-845B-FC4076A301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1717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72622-B7E6-44B1-91AA-D54536F253DC}" type="datetimeFigureOut">
              <a:rPr lang="ko-KR" altLang="en-US" smtClean="0"/>
              <a:t>2020-12-11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36DC5-BDAB-4C82-845B-FC4076A301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5346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72622-B7E6-44B1-91AA-D54536F253DC}" type="datetimeFigureOut">
              <a:rPr lang="ko-KR" altLang="en-US" smtClean="0"/>
              <a:t>2020-12-11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36DC5-BDAB-4C82-845B-FC4076A301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2007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72622-B7E6-44B1-91AA-D54536F253DC}" type="datetimeFigureOut">
              <a:rPr lang="ko-KR" altLang="en-US" smtClean="0"/>
              <a:t>2020-12-11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36DC5-BDAB-4C82-845B-FC4076A301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6335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72622-B7E6-44B1-91AA-D54536F253DC}" type="datetimeFigureOut">
              <a:rPr lang="ko-KR" altLang="en-US" smtClean="0"/>
              <a:t>2020-12-11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36DC5-BDAB-4C82-845B-FC4076A301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2716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72622-B7E6-44B1-91AA-D54536F253DC}" type="datetimeFigureOut">
              <a:rPr lang="ko-KR" altLang="en-US" smtClean="0"/>
              <a:t>2020-12-11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36DC5-BDAB-4C82-845B-FC4076A301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5359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72622-B7E6-44B1-91AA-D54536F253DC}" type="datetimeFigureOut">
              <a:rPr lang="ko-KR" altLang="en-US" smtClean="0"/>
              <a:t>2020-12-11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36DC5-BDAB-4C82-845B-FC4076A301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3766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72622-B7E6-44B1-91AA-D54536F253DC}" type="datetimeFigureOut">
              <a:rPr lang="ko-KR" altLang="en-US" smtClean="0"/>
              <a:t>2020-12-11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36DC5-BDAB-4C82-845B-FC4076A301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7927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72622-B7E6-44B1-91AA-D54536F253DC}" type="datetimeFigureOut">
              <a:rPr lang="ko-KR" altLang="en-US" smtClean="0"/>
              <a:t>2020-12-11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36DC5-BDAB-4C82-845B-FC4076A301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8657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72622-B7E6-44B1-91AA-D54536F253DC}" type="datetimeFigureOut">
              <a:rPr lang="ko-KR" altLang="en-US" smtClean="0"/>
              <a:t>2020-12-11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36DC5-BDAB-4C82-845B-FC4076A301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8126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72622-B7E6-44B1-91AA-D54536F253DC}" type="datetimeFigureOut">
              <a:rPr lang="ko-KR" altLang="en-US" smtClean="0"/>
              <a:t>2020-12-11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36DC5-BDAB-4C82-845B-FC4076A301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4189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72622-B7E6-44B1-91AA-D54536F253DC}" type="datetimeFigureOut">
              <a:rPr lang="ko-KR" altLang="en-US" smtClean="0"/>
              <a:t>2020-12-11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36DC5-BDAB-4C82-845B-FC4076A301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8381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그룹 60"/>
          <p:cNvGrpSpPr/>
          <p:nvPr/>
        </p:nvGrpSpPr>
        <p:grpSpPr>
          <a:xfrm>
            <a:off x="182297" y="64743"/>
            <a:ext cx="5729187" cy="5769234"/>
            <a:chOff x="6461376" y="756954"/>
            <a:chExt cx="5729187" cy="5769234"/>
          </a:xfrm>
        </p:grpSpPr>
        <p:sp>
          <p:nvSpPr>
            <p:cNvPr id="27" name="직사각형 26"/>
            <p:cNvSpPr/>
            <p:nvPr/>
          </p:nvSpPr>
          <p:spPr>
            <a:xfrm>
              <a:off x="7682351" y="4514670"/>
              <a:ext cx="2123743" cy="7530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rPr>
                <a:t>Finally selected participants</a:t>
              </a:r>
            </a:p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rPr>
                <a:t>(n=4,587)</a:t>
              </a: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6461376" y="5773119"/>
              <a:ext cx="2123743" cy="7530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rPr>
                <a:t>Participants with NAFLD at baseline survey</a:t>
              </a:r>
            </a:p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rPr>
                <a:t>(n=1,008)</a:t>
              </a:r>
              <a:endParaRPr lang="ko-KR" altLang="en-US" sz="1000" dirty="0"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8892598" y="5773119"/>
              <a:ext cx="2123743" cy="7530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rPr>
                <a:t>Participants without NAFLD at baseline survey</a:t>
              </a:r>
            </a:p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rPr>
                <a:t>(n=3,579)</a:t>
              </a:r>
              <a:endParaRPr lang="ko-KR" altLang="en-US" sz="1000" dirty="0"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36" name="직선 연결선 35"/>
            <p:cNvCxnSpPr/>
            <p:nvPr/>
          </p:nvCxnSpPr>
          <p:spPr>
            <a:xfrm>
              <a:off x="8744221" y="5267739"/>
              <a:ext cx="0" cy="25266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직선 연결선 36"/>
            <p:cNvCxnSpPr/>
            <p:nvPr/>
          </p:nvCxnSpPr>
          <p:spPr>
            <a:xfrm>
              <a:off x="7522941" y="5518595"/>
              <a:ext cx="0" cy="25266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직선 연결선 37"/>
            <p:cNvCxnSpPr/>
            <p:nvPr/>
          </p:nvCxnSpPr>
          <p:spPr>
            <a:xfrm>
              <a:off x="9954650" y="5518595"/>
              <a:ext cx="0" cy="25266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직선 연결선 38"/>
            <p:cNvCxnSpPr/>
            <p:nvPr/>
          </p:nvCxnSpPr>
          <p:spPr>
            <a:xfrm>
              <a:off x="7522941" y="5518595"/>
              <a:ext cx="243170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0" name="그룹 59"/>
            <p:cNvGrpSpPr/>
            <p:nvPr/>
          </p:nvGrpSpPr>
          <p:grpSpPr>
            <a:xfrm>
              <a:off x="7682351" y="756954"/>
              <a:ext cx="4508212" cy="3757716"/>
              <a:chOff x="7682351" y="756954"/>
              <a:chExt cx="4508212" cy="3757716"/>
            </a:xfrm>
          </p:grpSpPr>
          <p:grpSp>
            <p:nvGrpSpPr>
              <p:cNvPr id="5" name="그룹 4"/>
              <p:cNvGrpSpPr/>
              <p:nvPr/>
            </p:nvGrpSpPr>
            <p:grpSpPr>
              <a:xfrm>
                <a:off x="7682351" y="756954"/>
                <a:ext cx="4508212" cy="3757716"/>
                <a:chOff x="7682351" y="1115882"/>
                <a:chExt cx="4508212" cy="2352615"/>
              </a:xfrm>
            </p:grpSpPr>
            <p:sp>
              <p:nvSpPr>
                <p:cNvPr id="25" name="직사각형 24"/>
                <p:cNvSpPr/>
                <p:nvPr/>
              </p:nvSpPr>
              <p:spPr>
                <a:xfrm>
                  <a:off x="7682351" y="1115882"/>
                  <a:ext cx="2123743" cy="753069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000" dirty="0">
                      <a:solidFill>
                        <a:schemeClr val="tx1"/>
                      </a:solidFill>
                      <a:latin typeface="Palatino Linotype" panose="02040502050505030304" pitchFamily="18" charset="0"/>
                      <a:cs typeface="Arial" panose="020B0604020202020204" pitchFamily="34" charset="0"/>
                    </a:rPr>
                    <a:t>Participants at baseline survey of KoGES_Ansan and Ansung study</a:t>
                  </a:r>
                </a:p>
                <a:p>
                  <a:pPr algn="ctr"/>
                  <a:r>
                    <a:rPr lang="en-US" altLang="ko-KR" sz="1000" dirty="0">
                      <a:solidFill>
                        <a:schemeClr val="tx1"/>
                      </a:solidFill>
                      <a:latin typeface="Palatino Linotype" panose="02040502050505030304" pitchFamily="18" charset="0"/>
                      <a:cs typeface="Arial" panose="020B0604020202020204" pitchFamily="34" charset="0"/>
                    </a:rPr>
                    <a:t>(n=10,030)</a:t>
                  </a:r>
                  <a:endParaRPr lang="ko-KR" altLang="en-US" sz="10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29" name="직선 연결선 28"/>
                <p:cNvCxnSpPr>
                  <a:stCxn id="25" idx="2"/>
                  <a:endCxn id="27" idx="0"/>
                </p:cNvCxnSpPr>
                <p:nvPr/>
              </p:nvCxnSpPr>
              <p:spPr>
                <a:xfrm>
                  <a:off x="8744223" y="1868951"/>
                  <a:ext cx="0" cy="159954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직사각형 30"/>
                <p:cNvSpPr/>
                <p:nvPr/>
              </p:nvSpPr>
              <p:spPr>
                <a:xfrm>
                  <a:off x="9805721" y="1927124"/>
                  <a:ext cx="2384842" cy="83303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altLang="ko-KR" sz="900" dirty="0">
                      <a:solidFill>
                        <a:schemeClr val="tx1"/>
                      </a:solidFill>
                      <a:latin typeface="Palatino Linotype" panose="02040502050505030304" pitchFamily="18" charset="0"/>
                      <a:cs typeface="Arial" panose="020B0604020202020204" pitchFamily="34" charset="0"/>
                    </a:rPr>
                    <a:t>Exclusion criteria:</a:t>
                  </a:r>
                </a:p>
                <a:p>
                  <a:r>
                    <a:rPr lang="en-US" altLang="ko-KR" sz="900" dirty="0">
                      <a:solidFill>
                        <a:schemeClr val="tx1"/>
                      </a:solidFill>
                      <a:latin typeface="Palatino Linotype" panose="02040502050505030304" pitchFamily="18" charset="0"/>
                      <a:cs typeface="Arial" panose="020B0604020202020204" pitchFamily="34" charset="0"/>
                    </a:rPr>
                    <a:t>1) History of hepatitis (n=423)</a:t>
                  </a:r>
                </a:p>
                <a:p>
                  <a:r>
                    <a:rPr lang="en-US" altLang="ko-KR" sz="900" dirty="0">
                      <a:solidFill>
                        <a:schemeClr val="tx1"/>
                      </a:solidFill>
                      <a:latin typeface="Palatino Linotype" panose="02040502050505030304" pitchFamily="18" charset="0"/>
                      <a:cs typeface="Arial" panose="020B0604020202020204" pitchFamily="34" charset="0"/>
                    </a:rPr>
                    <a:t>2) Alcohol intake </a:t>
                  </a:r>
                  <a:r>
                    <a:rPr lang="ko-KR" altLang="en-US" sz="900" dirty="0">
                      <a:solidFill>
                        <a:schemeClr val="tx1"/>
                      </a:solidFill>
                      <a:latin typeface="Palatino Linotype" panose="02040502050505030304" pitchFamily="18" charset="0"/>
                      <a:cs typeface="Arial" panose="020B0604020202020204" pitchFamily="34" charset="0"/>
                    </a:rPr>
                    <a:t>≥</a:t>
                  </a:r>
                  <a:r>
                    <a:rPr lang="en-US" altLang="ko-KR" sz="900" dirty="0">
                      <a:solidFill>
                        <a:schemeClr val="tx1"/>
                      </a:solidFill>
                      <a:latin typeface="Palatino Linotype" panose="02040502050505030304" pitchFamily="18" charset="0"/>
                      <a:cs typeface="Arial" panose="020B0604020202020204" pitchFamily="34" charset="0"/>
                    </a:rPr>
                    <a:t>30 g in men, </a:t>
                  </a:r>
                  <a:r>
                    <a:rPr lang="ko-KR" altLang="en-US" sz="900" dirty="0">
                      <a:solidFill>
                        <a:schemeClr val="tx1"/>
                      </a:solidFill>
                      <a:latin typeface="Palatino Linotype" panose="02040502050505030304" pitchFamily="18" charset="0"/>
                      <a:cs typeface="Arial" panose="020B0604020202020204" pitchFamily="34" charset="0"/>
                    </a:rPr>
                    <a:t>≥</a:t>
                  </a:r>
                  <a:r>
                    <a:rPr lang="en-US" altLang="ko-KR" sz="900" dirty="0">
                      <a:solidFill>
                        <a:schemeClr val="tx1"/>
                      </a:solidFill>
                      <a:latin typeface="Palatino Linotype" panose="02040502050505030304" pitchFamily="18" charset="0"/>
                      <a:cs typeface="Arial" panose="020B0604020202020204" pitchFamily="34" charset="0"/>
                    </a:rPr>
                    <a:t>20 g in women (n=964)</a:t>
                  </a:r>
                </a:p>
                <a:p>
                  <a:r>
                    <a:rPr lang="en-US" altLang="ko-KR" sz="900" dirty="0">
                      <a:solidFill>
                        <a:schemeClr val="tx1"/>
                      </a:solidFill>
                      <a:latin typeface="Palatino Linotype" panose="02040502050505030304" pitchFamily="18" charset="0"/>
                      <a:cs typeface="Arial" panose="020B0604020202020204" pitchFamily="34" charset="0"/>
                    </a:rPr>
                    <a:t>3) Could not calculate NAFLD liver fat score (n=276)</a:t>
                  </a:r>
                </a:p>
                <a:p>
                  <a:r>
                    <a:rPr lang="en-US" altLang="ko-KR" sz="900" dirty="0">
                      <a:solidFill>
                        <a:schemeClr val="tx1"/>
                      </a:solidFill>
                      <a:latin typeface="Palatino Linotype" panose="02040502050505030304" pitchFamily="18" charset="0"/>
                      <a:cs typeface="Arial" panose="020B0604020202020204" pitchFamily="34" charset="0"/>
                    </a:rPr>
                    <a:t>4) Lacking BIA data (n=1,800)</a:t>
                  </a:r>
                  <a:endParaRPr lang="ko-KR" altLang="en-US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32" name="직선 화살표 연결선 31"/>
                <p:cNvCxnSpPr/>
                <p:nvPr/>
              </p:nvCxnSpPr>
              <p:spPr>
                <a:xfrm>
                  <a:off x="8747108" y="2339656"/>
                  <a:ext cx="104400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직사각형 27"/>
              <p:cNvSpPr/>
              <p:nvPr/>
            </p:nvSpPr>
            <p:spPr>
              <a:xfrm>
                <a:off x="9797409" y="3684018"/>
                <a:ext cx="2379596" cy="6341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altLang="ko-KR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Further excluded those who</a:t>
                </a:r>
              </a:p>
              <a:p>
                <a:r>
                  <a:rPr lang="en-US" altLang="ko-KR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1) Have LSMI at baseline (n=1,313) </a:t>
                </a:r>
              </a:p>
              <a:p>
                <a:r>
                  <a:rPr lang="en-US" altLang="ko-KR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2) Did not follow-up data (n=667)</a:t>
                </a:r>
                <a:endParaRPr lang="ko-KR" altLang="en-US" sz="9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9" name="직선 화살표 연결선 58"/>
              <p:cNvCxnSpPr/>
              <p:nvPr/>
            </p:nvCxnSpPr>
            <p:spPr>
              <a:xfrm>
                <a:off x="8745095" y="3996403"/>
                <a:ext cx="1044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2" name="그룹 61"/>
          <p:cNvGrpSpPr/>
          <p:nvPr/>
        </p:nvGrpSpPr>
        <p:grpSpPr>
          <a:xfrm>
            <a:off x="6219575" y="64743"/>
            <a:ext cx="5729187" cy="5769234"/>
            <a:chOff x="6461376" y="756954"/>
            <a:chExt cx="5729187" cy="5769234"/>
          </a:xfrm>
        </p:grpSpPr>
        <p:sp>
          <p:nvSpPr>
            <p:cNvPr id="63" name="직사각형 62"/>
            <p:cNvSpPr/>
            <p:nvPr/>
          </p:nvSpPr>
          <p:spPr>
            <a:xfrm>
              <a:off x="7682351" y="4514670"/>
              <a:ext cx="2123743" cy="7530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rPr>
                <a:t>Finally selected participants</a:t>
              </a:r>
            </a:p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rPr>
                <a:t>(n=4,236)</a:t>
              </a:r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6461376" y="5773119"/>
              <a:ext cx="2123743" cy="7530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rPr>
                <a:t>Participants with LSMI at baseline survey</a:t>
              </a:r>
            </a:p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rPr>
                <a:t>(n=831)</a:t>
              </a:r>
              <a:endParaRPr lang="ko-KR" altLang="en-US" sz="1000" dirty="0"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8892598" y="5773119"/>
              <a:ext cx="2123743" cy="7530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rPr>
                <a:t>Participants with normal SMI at baseline survey</a:t>
              </a:r>
            </a:p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rPr>
                <a:t>(n=3,405)</a:t>
              </a:r>
              <a:endParaRPr lang="ko-KR" altLang="en-US" sz="1000" dirty="0"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66" name="직선 연결선 65"/>
            <p:cNvCxnSpPr/>
            <p:nvPr/>
          </p:nvCxnSpPr>
          <p:spPr>
            <a:xfrm>
              <a:off x="8744221" y="5267739"/>
              <a:ext cx="0" cy="25266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>
              <a:off x="7522941" y="5518595"/>
              <a:ext cx="0" cy="25266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>
              <a:off x="9954650" y="5518595"/>
              <a:ext cx="0" cy="25266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>
              <a:off x="7522941" y="5518595"/>
              <a:ext cx="243170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" name="그룹 69"/>
            <p:cNvGrpSpPr/>
            <p:nvPr/>
          </p:nvGrpSpPr>
          <p:grpSpPr>
            <a:xfrm>
              <a:off x="7682351" y="756954"/>
              <a:ext cx="4508212" cy="3757716"/>
              <a:chOff x="7682351" y="756954"/>
              <a:chExt cx="4508212" cy="3757716"/>
            </a:xfrm>
          </p:grpSpPr>
          <p:grpSp>
            <p:nvGrpSpPr>
              <p:cNvPr id="71" name="그룹 70"/>
              <p:cNvGrpSpPr/>
              <p:nvPr/>
            </p:nvGrpSpPr>
            <p:grpSpPr>
              <a:xfrm>
                <a:off x="7682351" y="756954"/>
                <a:ext cx="4508212" cy="3757716"/>
                <a:chOff x="7682351" y="1115882"/>
                <a:chExt cx="4508212" cy="2352615"/>
              </a:xfrm>
            </p:grpSpPr>
            <p:sp>
              <p:nvSpPr>
                <p:cNvPr id="74" name="직사각형 73"/>
                <p:cNvSpPr/>
                <p:nvPr/>
              </p:nvSpPr>
              <p:spPr>
                <a:xfrm>
                  <a:off x="7682351" y="1115882"/>
                  <a:ext cx="2123743" cy="753069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000" dirty="0">
                      <a:solidFill>
                        <a:schemeClr val="tx1"/>
                      </a:solidFill>
                      <a:latin typeface="Palatino Linotype" panose="02040502050505030304" pitchFamily="18" charset="0"/>
                      <a:cs typeface="Arial" panose="020B0604020202020204" pitchFamily="34" charset="0"/>
                    </a:rPr>
                    <a:t>Participants at baseline survey of KoGES_Ansan and Ansung study</a:t>
                  </a:r>
                </a:p>
                <a:p>
                  <a:pPr algn="ctr"/>
                  <a:r>
                    <a:rPr lang="en-US" altLang="ko-KR" sz="1000" dirty="0">
                      <a:solidFill>
                        <a:schemeClr val="tx1"/>
                      </a:solidFill>
                      <a:latin typeface="Palatino Linotype" panose="02040502050505030304" pitchFamily="18" charset="0"/>
                      <a:cs typeface="Arial" panose="020B0604020202020204" pitchFamily="34" charset="0"/>
                    </a:rPr>
                    <a:t>(n=10,030)</a:t>
                  </a:r>
                  <a:endParaRPr lang="ko-KR" altLang="en-US" sz="10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75" name="직선 연결선 74"/>
                <p:cNvCxnSpPr>
                  <a:stCxn id="74" idx="2"/>
                  <a:endCxn id="63" idx="0"/>
                </p:cNvCxnSpPr>
                <p:nvPr/>
              </p:nvCxnSpPr>
              <p:spPr>
                <a:xfrm>
                  <a:off x="8744223" y="1868951"/>
                  <a:ext cx="0" cy="159954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6" name="직사각형 75"/>
                <p:cNvSpPr/>
                <p:nvPr/>
              </p:nvSpPr>
              <p:spPr>
                <a:xfrm>
                  <a:off x="9805721" y="1927124"/>
                  <a:ext cx="2384842" cy="83303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altLang="ko-KR" sz="900" dirty="0">
                      <a:solidFill>
                        <a:schemeClr val="tx1"/>
                      </a:solidFill>
                      <a:latin typeface="Palatino Linotype" panose="02040502050505030304" pitchFamily="18" charset="0"/>
                      <a:cs typeface="Arial" panose="020B0604020202020204" pitchFamily="34" charset="0"/>
                    </a:rPr>
                    <a:t>Exclusion criteria</a:t>
                  </a:r>
                </a:p>
                <a:p>
                  <a:r>
                    <a:rPr lang="en-US" altLang="ko-KR" sz="900" dirty="0">
                      <a:solidFill>
                        <a:schemeClr val="tx1"/>
                      </a:solidFill>
                      <a:latin typeface="Palatino Linotype" panose="02040502050505030304" pitchFamily="18" charset="0"/>
                      <a:cs typeface="Arial" panose="020B0604020202020204" pitchFamily="34" charset="0"/>
                    </a:rPr>
                    <a:t>1) History of hepatitis (n=423)</a:t>
                  </a:r>
                </a:p>
                <a:p>
                  <a:r>
                    <a:rPr lang="en-US" altLang="ko-KR" sz="900" dirty="0">
                      <a:solidFill>
                        <a:schemeClr val="tx1"/>
                      </a:solidFill>
                      <a:latin typeface="Palatino Linotype" panose="02040502050505030304" pitchFamily="18" charset="0"/>
                      <a:cs typeface="Arial" panose="020B0604020202020204" pitchFamily="34" charset="0"/>
                    </a:rPr>
                    <a:t>2) Alcohol intake </a:t>
                  </a:r>
                  <a:r>
                    <a:rPr lang="ko-KR" altLang="en-US" sz="900" dirty="0">
                      <a:solidFill>
                        <a:schemeClr val="tx1"/>
                      </a:solidFill>
                      <a:latin typeface="Palatino Linotype" panose="02040502050505030304" pitchFamily="18" charset="0"/>
                      <a:cs typeface="Arial" panose="020B0604020202020204" pitchFamily="34" charset="0"/>
                    </a:rPr>
                    <a:t>≥</a:t>
                  </a:r>
                  <a:r>
                    <a:rPr lang="en-US" altLang="ko-KR" sz="900" dirty="0">
                      <a:solidFill>
                        <a:schemeClr val="tx1"/>
                      </a:solidFill>
                      <a:latin typeface="Palatino Linotype" panose="02040502050505030304" pitchFamily="18" charset="0"/>
                      <a:cs typeface="Arial" panose="020B0604020202020204" pitchFamily="34" charset="0"/>
                    </a:rPr>
                    <a:t>30 g  in men, </a:t>
                  </a:r>
                  <a:r>
                    <a:rPr lang="ko-KR" altLang="en-US" sz="900" dirty="0">
                      <a:solidFill>
                        <a:schemeClr val="tx1"/>
                      </a:solidFill>
                      <a:latin typeface="Palatino Linotype" panose="02040502050505030304" pitchFamily="18" charset="0"/>
                      <a:cs typeface="Arial" panose="020B0604020202020204" pitchFamily="34" charset="0"/>
                    </a:rPr>
                    <a:t>≥</a:t>
                  </a:r>
                  <a:r>
                    <a:rPr lang="en-US" altLang="ko-KR" sz="900" dirty="0">
                      <a:solidFill>
                        <a:schemeClr val="tx1"/>
                      </a:solidFill>
                      <a:latin typeface="Palatino Linotype" panose="02040502050505030304" pitchFamily="18" charset="0"/>
                      <a:cs typeface="Arial" panose="020B0604020202020204" pitchFamily="34" charset="0"/>
                    </a:rPr>
                    <a:t>20 g in women (n=964)</a:t>
                  </a:r>
                </a:p>
                <a:p>
                  <a:r>
                    <a:rPr lang="en-US" altLang="ko-KR" sz="900" dirty="0">
                      <a:solidFill>
                        <a:schemeClr val="tx1"/>
                      </a:solidFill>
                      <a:latin typeface="Palatino Linotype" panose="02040502050505030304" pitchFamily="18" charset="0"/>
                      <a:cs typeface="Arial" panose="020B0604020202020204" pitchFamily="34" charset="0"/>
                    </a:rPr>
                    <a:t>3) Could not calculate NAFLD liver fat score (n =276)</a:t>
                  </a:r>
                </a:p>
                <a:p>
                  <a:r>
                    <a:rPr lang="en-US" altLang="ko-KR" sz="900" dirty="0">
                      <a:solidFill>
                        <a:schemeClr val="tx1"/>
                      </a:solidFill>
                      <a:latin typeface="Palatino Linotype" panose="02040502050505030304" pitchFamily="18" charset="0"/>
                      <a:cs typeface="Arial" panose="020B0604020202020204" pitchFamily="34" charset="0"/>
                    </a:rPr>
                    <a:t>4) Lacking BIA data (n=1,800)</a:t>
                  </a:r>
                  <a:endParaRPr lang="ko-KR" altLang="en-US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77" name="직선 화살표 연결선 76"/>
                <p:cNvCxnSpPr/>
                <p:nvPr/>
              </p:nvCxnSpPr>
              <p:spPr>
                <a:xfrm>
                  <a:off x="8747108" y="2339656"/>
                  <a:ext cx="104400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2" name="직사각형 71"/>
              <p:cNvSpPr/>
              <p:nvPr/>
            </p:nvSpPr>
            <p:spPr>
              <a:xfrm>
                <a:off x="9797409" y="3684018"/>
                <a:ext cx="2379596" cy="6341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altLang="ko-KR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Further excluded those who</a:t>
                </a:r>
              </a:p>
              <a:p>
                <a:r>
                  <a:rPr lang="en-US" altLang="ko-KR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1) Had NAFLD at baseline (n=1,677) </a:t>
                </a:r>
              </a:p>
              <a:p>
                <a:r>
                  <a:rPr lang="en-US" altLang="ko-KR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2) Lacked follow-up data (n=654)</a:t>
                </a:r>
                <a:endParaRPr lang="ko-KR" altLang="en-US" sz="9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3" name="직선 화살표 연결선 72"/>
              <p:cNvCxnSpPr/>
              <p:nvPr/>
            </p:nvCxnSpPr>
            <p:spPr>
              <a:xfrm>
                <a:off x="8745095" y="3996403"/>
                <a:ext cx="1044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직사각형 1"/>
          <p:cNvSpPr/>
          <p:nvPr/>
        </p:nvSpPr>
        <p:spPr>
          <a:xfrm>
            <a:off x="0" y="64743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(a)</a:t>
            </a:r>
            <a:endParaRPr lang="ko-KR" altLang="en-US" dirty="0">
              <a:latin typeface="Palatino Linotype" panose="02040502050505030304" pitchFamily="18" charset="0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182297" y="5833977"/>
            <a:ext cx="11752907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9875" algn="just">
              <a:lnSpc>
                <a:spcPts val="1300"/>
              </a:lnSpc>
              <a:spcAft>
                <a:spcPts val="0"/>
              </a:spcAft>
            </a:pPr>
            <a:r>
              <a:rPr lang="en-US" altLang="ko-KR" sz="9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Abbreviations: </a:t>
            </a:r>
            <a:r>
              <a:rPr lang="en-US" altLang="ko-KR" sz="900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KoGES</a:t>
            </a:r>
            <a:r>
              <a:rPr lang="en-US" altLang="ko-KR" sz="9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Korean Genome and Epidemiology Study; KNHANES, Korean National Health and Nutrition Examination Survey; GSHC, Gangnam Severance Hospital Check-up; NAFLD, non-alcoholic fatty liver disease; LSMI, low skeletal muscle mass index; BIA, bioelectrical impedance analysis; DXA, dual energy X-ray absorptiometry; US, ultrasonography; SMI, skeletal muscle mass index;</a:t>
            </a:r>
            <a:r>
              <a:rPr lang="en-US" altLang="ko-KR" sz="9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HBsAg</a:t>
            </a:r>
            <a:r>
              <a:rPr lang="en-US" altLang="ko-KR" sz="9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hepatitis B viral surface antigen; HCV, hepatitis C virus.</a:t>
            </a:r>
            <a:endParaRPr lang="ko-KR" altLang="ko-KR" sz="900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872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그룹 41"/>
          <p:cNvGrpSpPr/>
          <p:nvPr/>
        </p:nvGrpSpPr>
        <p:grpSpPr>
          <a:xfrm>
            <a:off x="130886" y="64204"/>
            <a:ext cx="5679710" cy="5179176"/>
            <a:chOff x="180764" y="739324"/>
            <a:chExt cx="5679710" cy="5179176"/>
          </a:xfrm>
        </p:grpSpPr>
        <p:sp>
          <p:nvSpPr>
            <p:cNvPr id="9" name="직사각형 8"/>
            <p:cNvSpPr/>
            <p:nvPr/>
          </p:nvSpPr>
          <p:spPr>
            <a:xfrm>
              <a:off x="1401310" y="739324"/>
              <a:ext cx="2122998" cy="7530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rPr>
                <a:t>Adults aged ≥19 years </a:t>
              </a:r>
            </a:p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rPr>
                <a:t>in the 2008–2010 KNHANES</a:t>
              </a:r>
            </a:p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rPr>
                <a:t>(n=21,811)</a:t>
              </a:r>
            </a:p>
          </p:txBody>
        </p:sp>
        <p:cxnSp>
          <p:nvCxnSpPr>
            <p:cNvPr id="13" name="직선 연결선 12"/>
            <p:cNvCxnSpPr>
              <a:stCxn id="9" idx="2"/>
              <a:endCxn id="11" idx="0"/>
            </p:cNvCxnSpPr>
            <p:nvPr/>
          </p:nvCxnSpPr>
          <p:spPr>
            <a:xfrm>
              <a:off x="2462809" y="1492393"/>
              <a:ext cx="0" cy="241458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그룹 1"/>
            <p:cNvGrpSpPr/>
            <p:nvPr/>
          </p:nvGrpSpPr>
          <p:grpSpPr>
            <a:xfrm>
              <a:off x="2457383" y="1959794"/>
              <a:ext cx="3403091" cy="1650411"/>
              <a:chOff x="2457447" y="1425055"/>
              <a:chExt cx="3403091" cy="1650411"/>
            </a:xfrm>
          </p:grpSpPr>
          <p:sp>
            <p:nvSpPr>
              <p:cNvPr id="15" name="직사각형 14"/>
              <p:cNvSpPr/>
              <p:nvPr/>
            </p:nvSpPr>
            <p:spPr>
              <a:xfrm>
                <a:off x="3550162" y="1425055"/>
                <a:ext cx="2310376" cy="165041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altLang="ko-KR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Exclusion criteria:</a:t>
                </a:r>
              </a:p>
              <a:p>
                <a:r>
                  <a:rPr lang="en-US" altLang="ko-KR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1) Positive for HBsAg (n=1,341)</a:t>
                </a:r>
              </a:p>
              <a:p>
                <a:r>
                  <a:rPr lang="en-US" altLang="ko-KR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2) Positive for anti-HCV antibody (n=12)</a:t>
                </a:r>
              </a:p>
              <a:p>
                <a:r>
                  <a:rPr lang="en-US" altLang="ko-KR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2) Alcohol intake </a:t>
                </a:r>
                <a:r>
                  <a:rPr lang="ko-KR" altLang="en-US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≥</a:t>
                </a:r>
                <a:r>
                  <a:rPr lang="en-US" altLang="ko-KR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30 g in men, </a:t>
                </a:r>
                <a:r>
                  <a:rPr lang="ko-KR" altLang="en-US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≥</a:t>
                </a:r>
                <a:r>
                  <a:rPr lang="en-US" altLang="ko-KR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20 g in women (n=1,791)</a:t>
                </a:r>
              </a:p>
              <a:p>
                <a:r>
                  <a:rPr lang="en-US" altLang="ko-KR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3) Could not calculate NAFLD liver fat score (n=8,390)</a:t>
                </a:r>
              </a:p>
              <a:p>
                <a:r>
                  <a:rPr lang="en-US" altLang="ko-KR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4) Lacking DXA data (n=1,957)</a:t>
                </a:r>
                <a:endParaRPr lang="ko-KR" altLang="en-US" sz="9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6" name="직선 화살표 연결선 15"/>
              <p:cNvCxnSpPr/>
              <p:nvPr/>
            </p:nvCxnSpPr>
            <p:spPr>
              <a:xfrm>
                <a:off x="2457447" y="2243247"/>
                <a:ext cx="1080000" cy="221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그룹 7"/>
            <p:cNvGrpSpPr/>
            <p:nvPr/>
          </p:nvGrpSpPr>
          <p:grpSpPr>
            <a:xfrm>
              <a:off x="180764" y="3906982"/>
              <a:ext cx="4553365" cy="2011518"/>
              <a:chOff x="180829" y="3256221"/>
              <a:chExt cx="4553365" cy="2011518"/>
            </a:xfrm>
          </p:grpSpPr>
          <p:sp>
            <p:nvSpPr>
              <p:cNvPr id="11" name="직사각형 10"/>
              <p:cNvSpPr/>
              <p:nvPr/>
            </p:nvSpPr>
            <p:spPr>
              <a:xfrm>
                <a:off x="1401375" y="3256221"/>
                <a:ext cx="2122997" cy="75306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Finally included in the analysis</a:t>
                </a:r>
              </a:p>
              <a:p>
                <a:pPr algn="ctr"/>
                <a:r>
                  <a:rPr lang="en-US" altLang="ko-KR" sz="10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(n=8,320)</a:t>
                </a:r>
              </a:p>
            </p:txBody>
          </p:sp>
          <p:sp>
            <p:nvSpPr>
              <p:cNvPr id="18" name="직사각형 17"/>
              <p:cNvSpPr/>
              <p:nvPr/>
            </p:nvSpPr>
            <p:spPr>
              <a:xfrm>
                <a:off x="180829" y="4514670"/>
                <a:ext cx="2122997" cy="75306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Participants with NAFLD </a:t>
                </a:r>
              </a:p>
              <a:p>
                <a:pPr algn="ctr"/>
                <a:r>
                  <a:rPr lang="en-US" altLang="ko-KR" sz="10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(n=1,977)</a:t>
                </a:r>
                <a:endParaRPr lang="ko-KR" altLang="en-US" sz="10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직사각형 18"/>
              <p:cNvSpPr/>
              <p:nvPr/>
            </p:nvSpPr>
            <p:spPr>
              <a:xfrm>
                <a:off x="2611197" y="4514670"/>
                <a:ext cx="2122997" cy="75306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Participants without NAFLD</a:t>
                </a:r>
              </a:p>
              <a:p>
                <a:pPr algn="ctr"/>
                <a:r>
                  <a:rPr lang="en-US" altLang="ko-KR" sz="10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(n=6,343)</a:t>
                </a:r>
                <a:endParaRPr lang="ko-KR" altLang="en-US" sz="10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0" name="직선 연결선 19"/>
              <p:cNvCxnSpPr/>
              <p:nvPr/>
            </p:nvCxnSpPr>
            <p:spPr>
              <a:xfrm>
                <a:off x="2462872" y="4009290"/>
                <a:ext cx="0" cy="252667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직선 연결선 20"/>
              <p:cNvCxnSpPr/>
              <p:nvPr/>
            </p:nvCxnSpPr>
            <p:spPr>
              <a:xfrm>
                <a:off x="1242021" y="4260146"/>
                <a:ext cx="0" cy="252667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직선 연결선 21"/>
              <p:cNvCxnSpPr/>
              <p:nvPr/>
            </p:nvCxnSpPr>
            <p:spPr>
              <a:xfrm>
                <a:off x="3672876" y="4260146"/>
                <a:ext cx="0" cy="252667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직선 연결선 22"/>
              <p:cNvCxnSpPr/>
              <p:nvPr/>
            </p:nvCxnSpPr>
            <p:spPr>
              <a:xfrm>
                <a:off x="1242021" y="4260146"/>
                <a:ext cx="243085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7" name="그룹 66"/>
          <p:cNvGrpSpPr/>
          <p:nvPr/>
        </p:nvGrpSpPr>
        <p:grpSpPr>
          <a:xfrm>
            <a:off x="6053301" y="64204"/>
            <a:ext cx="5679710" cy="5179176"/>
            <a:chOff x="180764" y="739324"/>
            <a:chExt cx="5679710" cy="5179176"/>
          </a:xfrm>
        </p:grpSpPr>
        <p:sp>
          <p:nvSpPr>
            <p:cNvPr id="68" name="직사각형 67"/>
            <p:cNvSpPr/>
            <p:nvPr/>
          </p:nvSpPr>
          <p:spPr>
            <a:xfrm>
              <a:off x="1401310" y="739324"/>
              <a:ext cx="2122998" cy="7530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rPr>
                <a:t>Adults aged ≥19 years </a:t>
              </a:r>
            </a:p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rPr>
                <a:t>in the GSHC</a:t>
              </a:r>
            </a:p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rPr>
                <a:t>(n=19,710)</a:t>
              </a:r>
            </a:p>
          </p:txBody>
        </p:sp>
        <p:cxnSp>
          <p:nvCxnSpPr>
            <p:cNvPr id="69" name="직선 연결선 68"/>
            <p:cNvCxnSpPr>
              <a:stCxn id="68" idx="2"/>
              <a:endCxn id="72" idx="0"/>
            </p:cNvCxnSpPr>
            <p:nvPr/>
          </p:nvCxnSpPr>
          <p:spPr>
            <a:xfrm>
              <a:off x="2462809" y="1492393"/>
              <a:ext cx="0" cy="241458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" name="그룹 69"/>
            <p:cNvGrpSpPr/>
            <p:nvPr/>
          </p:nvGrpSpPr>
          <p:grpSpPr>
            <a:xfrm>
              <a:off x="2457383" y="1959794"/>
              <a:ext cx="3403091" cy="1650411"/>
              <a:chOff x="2457447" y="1425055"/>
              <a:chExt cx="3403091" cy="1650411"/>
            </a:xfrm>
          </p:grpSpPr>
          <p:sp>
            <p:nvSpPr>
              <p:cNvPr id="79" name="직사각형 78"/>
              <p:cNvSpPr/>
              <p:nvPr/>
            </p:nvSpPr>
            <p:spPr>
              <a:xfrm>
                <a:off x="3550162" y="1425055"/>
                <a:ext cx="2310376" cy="165041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altLang="ko-KR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Exclusion criteria:</a:t>
                </a:r>
              </a:p>
              <a:p>
                <a:r>
                  <a:rPr lang="en-US" altLang="ko-KR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1) Positive for HBsAg (n=1,208)</a:t>
                </a:r>
              </a:p>
              <a:p>
                <a:r>
                  <a:rPr lang="en-US" altLang="ko-KR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2) Positive for anti-HCV antibody (n=951)</a:t>
                </a:r>
              </a:p>
              <a:p>
                <a:r>
                  <a:rPr lang="en-US" altLang="ko-KR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2) Alcohol intake </a:t>
                </a:r>
                <a:r>
                  <a:rPr lang="ko-KR" altLang="en-US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≥</a:t>
                </a:r>
                <a:r>
                  <a:rPr lang="en-US" altLang="ko-KR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30 g in men, </a:t>
                </a:r>
                <a:r>
                  <a:rPr lang="ko-KR" altLang="en-US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≥</a:t>
                </a:r>
                <a:r>
                  <a:rPr lang="en-US" altLang="ko-KR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20 g in women (n=793)</a:t>
                </a:r>
              </a:p>
              <a:p>
                <a:r>
                  <a:rPr lang="en-US" altLang="ko-KR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3) Lacking abdominal US data (n=17)</a:t>
                </a:r>
              </a:p>
              <a:p>
                <a:r>
                  <a:rPr lang="en-US" altLang="ko-KR" sz="9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4) Lacking BIA data (n=7,050)</a:t>
                </a:r>
                <a:endParaRPr lang="ko-KR" altLang="en-US" sz="9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0" name="직선 화살표 연결선 79"/>
              <p:cNvCxnSpPr/>
              <p:nvPr/>
            </p:nvCxnSpPr>
            <p:spPr>
              <a:xfrm>
                <a:off x="2457447" y="2243247"/>
                <a:ext cx="1080000" cy="221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그룹 70"/>
            <p:cNvGrpSpPr/>
            <p:nvPr/>
          </p:nvGrpSpPr>
          <p:grpSpPr>
            <a:xfrm>
              <a:off x="180764" y="3906982"/>
              <a:ext cx="4553365" cy="2011518"/>
              <a:chOff x="180829" y="3256221"/>
              <a:chExt cx="4553365" cy="2011518"/>
            </a:xfrm>
          </p:grpSpPr>
          <p:sp>
            <p:nvSpPr>
              <p:cNvPr id="72" name="직사각형 71"/>
              <p:cNvSpPr/>
              <p:nvPr/>
            </p:nvSpPr>
            <p:spPr>
              <a:xfrm>
                <a:off x="1401375" y="3256221"/>
                <a:ext cx="2122997" cy="75306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Finally included in the analysis</a:t>
                </a:r>
              </a:p>
              <a:p>
                <a:pPr algn="ctr"/>
                <a:r>
                  <a:rPr lang="en-US" altLang="ko-KR" sz="10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(n=9,691)</a:t>
                </a:r>
              </a:p>
            </p:txBody>
          </p:sp>
          <p:sp>
            <p:nvSpPr>
              <p:cNvPr id="73" name="직사각형 72"/>
              <p:cNvSpPr/>
              <p:nvPr/>
            </p:nvSpPr>
            <p:spPr>
              <a:xfrm>
                <a:off x="180829" y="4514670"/>
                <a:ext cx="2122997" cy="75306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Participants with NAFLD </a:t>
                </a:r>
              </a:p>
              <a:p>
                <a:pPr algn="ctr"/>
                <a:r>
                  <a:rPr lang="en-US" altLang="ko-KR" sz="10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(n=1,977)</a:t>
                </a:r>
                <a:endParaRPr lang="ko-KR" altLang="en-US" sz="10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직사각형 73"/>
              <p:cNvSpPr/>
              <p:nvPr/>
            </p:nvSpPr>
            <p:spPr>
              <a:xfrm>
                <a:off x="2611197" y="4514670"/>
                <a:ext cx="2122997" cy="75306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Participants without NAFLD</a:t>
                </a:r>
              </a:p>
              <a:p>
                <a:pPr algn="ctr"/>
                <a:r>
                  <a:rPr lang="en-US" altLang="ko-KR" sz="100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(n=6,343)</a:t>
                </a:r>
                <a:endParaRPr lang="ko-KR" altLang="en-US" sz="1000" dirty="0">
                  <a:solidFill>
                    <a:schemeClr val="tx1"/>
                  </a:solidFill>
                  <a:latin typeface="Palatino Linotype" panose="02040502050505030304" pitchFamily="18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5" name="직선 연결선 74"/>
              <p:cNvCxnSpPr/>
              <p:nvPr/>
            </p:nvCxnSpPr>
            <p:spPr>
              <a:xfrm>
                <a:off x="2462872" y="4009290"/>
                <a:ext cx="0" cy="252667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직선 연결선 75"/>
              <p:cNvCxnSpPr/>
              <p:nvPr/>
            </p:nvCxnSpPr>
            <p:spPr>
              <a:xfrm>
                <a:off x="1242021" y="4260146"/>
                <a:ext cx="0" cy="252667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7" name="직선 연결선 76"/>
              <p:cNvCxnSpPr/>
              <p:nvPr/>
            </p:nvCxnSpPr>
            <p:spPr>
              <a:xfrm>
                <a:off x="3672876" y="4260146"/>
                <a:ext cx="0" cy="252667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8" name="직선 연결선 77"/>
              <p:cNvCxnSpPr/>
              <p:nvPr/>
            </p:nvCxnSpPr>
            <p:spPr>
              <a:xfrm>
                <a:off x="1242021" y="4260146"/>
                <a:ext cx="243085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직사각형 31"/>
          <p:cNvSpPr/>
          <p:nvPr/>
        </p:nvSpPr>
        <p:spPr>
          <a:xfrm>
            <a:off x="0" y="64743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(b)</a:t>
            </a:r>
            <a:endParaRPr lang="ko-KR" altLang="en-US" dirty="0">
              <a:latin typeface="Palatino Linotype" panose="02040502050505030304" pitchFamily="18" charset="0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6053301" y="64204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(c)</a:t>
            </a:r>
            <a:endParaRPr lang="ko-KR" altLang="en-US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773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480</Words>
  <Application>Microsoft Office PowerPoint</Application>
  <PresentationFormat>와이드스크린</PresentationFormat>
  <Paragraphs>66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맑은 고딕</vt:lpstr>
      <vt:lpstr>Arial</vt:lpstr>
      <vt:lpstr>Palatino Linotype</vt:lpstr>
      <vt:lpstr>Times New Roman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2020-07-05T19:58:32Z</dcterms:created>
  <dcterms:modified xsi:type="dcterms:W3CDTF">2020-12-11T11:34:35Z</dcterms:modified>
</cp:coreProperties>
</file>